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9" r:id="rId7"/>
    <p:sldId id="273" r:id="rId8"/>
    <p:sldId id="258" r:id="rId9"/>
    <p:sldId id="259" r:id="rId10"/>
    <p:sldId id="260" r:id="rId11"/>
    <p:sldId id="261" r:id="rId12"/>
    <p:sldId id="274" r:id="rId13"/>
    <p:sldId id="275" r:id="rId14"/>
    <p:sldId id="276" r:id="rId15"/>
    <p:sldId id="264" r:id="rId16"/>
    <p:sldId id="270" r:id="rId17"/>
    <p:sldId id="27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5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3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2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9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4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1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9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04C6C3-5A08-49E0-898B-68E278A7EC7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gGb5z3UHGk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89F8-3D91-4476-BDD4-C7A7E8C39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20B4C-F486-4A7A-AF58-CF7B8442F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D7CE3-C47A-4921-9329-DCF8F5C6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59" y="0"/>
            <a:ext cx="779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9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DA5BB03-5A08-5206-1FC9-138855FF8B09}"/>
              </a:ext>
            </a:extLst>
          </p:cNvPr>
          <p:cNvSpPr txBox="1"/>
          <p:nvPr/>
        </p:nvSpPr>
        <p:spPr>
          <a:xfrm>
            <a:off x="7845880" y="2604407"/>
            <a:ext cx="3265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IReady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2022-2023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2C69CA-51A7-661D-7A8E-43894325B70F}"/>
              </a:ext>
            </a:extLst>
          </p:cNvPr>
          <p:cNvGrpSpPr/>
          <p:nvPr/>
        </p:nvGrpSpPr>
        <p:grpSpPr>
          <a:xfrm>
            <a:off x="213251" y="-26297"/>
            <a:ext cx="6650483" cy="6584846"/>
            <a:chOff x="343880" y="131694"/>
            <a:chExt cx="6650483" cy="658484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957ED79-DF26-91F1-34FA-712428A3D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4849" y="458003"/>
              <a:ext cx="4116055" cy="624185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C8F8017-8F41-7483-8C67-45B0597ED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49"/>
            <a:stretch/>
          </p:blipFill>
          <p:spPr>
            <a:xfrm>
              <a:off x="1589385" y="524555"/>
              <a:ext cx="4136014" cy="618167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E154F8-46E3-B841-AD62-7E7601F2B280}"/>
                </a:ext>
              </a:extLst>
            </p:cNvPr>
            <p:cNvSpPr txBox="1"/>
            <p:nvPr/>
          </p:nvSpPr>
          <p:spPr>
            <a:xfrm>
              <a:off x="3206721" y="139858"/>
              <a:ext cx="12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Fall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9F3CE7E-350A-C21F-466F-F33745DE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880" y="462255"/>
              <a:ext cx="4136014" cy="625428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D187CD-98BC-67B1-8EF5-94B4ECABF523}"/>
                </a:ext>
              </a:extLst>
            </p:cNvPr>
            <p:cNvSpPr txBox="1"/>
            <p:nvPr/>
          </p:nvSpPr>
          <p:spPr>
            <a:xfrm>
              <a:off x="4423780" y="131694"/>
              <a:ext cx="12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Winter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301019-D967-DB7B-B3C0-F82967F9C83F}"/>
                </a:ext>
              </a:extLst>
            </p:cNvPr>
            <p:cNvSpPr txBox="1"/>
            <p:nvPr/>
          </p:nvSpPr>
          <p:spPr>
            <a:xfrm>
              <a:off x="5725399" y="145573"/>
              <a:ext cx="1268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Spring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CCB073A-A5C6-3D86-0D0C-8BDA866355B7}"/>
                </a:ext>
              </a:extLst>
            </p:cNvPr>
            <p:cNvSpPr/>
            <p:nvPr/>
          </p:nvSpPr>
          <p:spPr>
            <a:xfrm>
              <a:off x="441851" y="678856"/>
              <a:ext cx="1265465" cy="367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BAAD4E-A7E2-1A76-280A-918D48AE3F0D}"/>
                </a:ext>
              </a:extLst>
            </p:cNvPr>
            <p:cNvSpPr/>
            <p:nvPr/>
          </p:nvSpPr>
          <p:spPr>
            <a:xfrm>
              <a:off x="441850" y="1722142"/>
              <a:ext cx="1265465" cy="367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7114EE9-8D86-E67C-E47A-E296D101D724}"/>
                </a:ext>
              </a:extLst>
            </p:cNvPr>
            <p:cNvSpPr/>
            <p:nvPr/>
          </p:nvSpPr>
          <p:spPr>
            <a:xfrm>
              <a:off x="441850" y="2792271"/>
              <a:ext cx="1265465" cy="367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A0A685-6FC7-67CE-7055-07938160EB8F}"/>
                </a:ext>
              </a:extLst>
            </p:cNvPr>
            <p:cNvSpPr/>
            <p:nvPr/>
          </p:nvSpPr>
          <p:spPr>
            <a:xfrm>
              <a:off x="441850" y="3834968"/>
              <a:ext cx="1265465" cy="367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91669-9556-2E9F-762F-BD4CA759F242}"/>
                </a:ext>
              </a:extLst>
            </p:cNvPr>
            <p:cNvSpPr/>
            <p:nvPr/>
          </p:nvSpPr>
          <p:spPr>
            <a:xfrm>
              <a:off x="441850" y="4885438"/>
              <a:ext cx="1265465" cy="367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359CF2-58BC-27D6-F85E-EA7F5EE6E752}"/>
                </a:ext>
              </a:extLst>
            </p:cNvPr>
            <p:cNvSpPr/>
            <p:nvPr/>
          </p:nvSpPr>
          <p:spPr>
            <a:xfrm>
              <a:off x="441850" y="5932421"/>
              <a:ext cx="1265465" cy="3673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8B3B81-4F38-9047-A63C-089A386A3E7A}"/>
                </a:ext>
              </a:extLst>
            </p:cNvPr>
            <p:cNvSpPr txBox="1"/>
            <p:nvPr/>
          </p:nvSpPr>
          <p:spPr>
            <a:xfrm>
              <a:off x="756465" y="669733"/>
              <a:ext cx="636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Dual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327E92-1F58-D417-963C-D8FD310F941E}"/>
                </a:ext>
              </a:extLst>
            </p:cNvPr>
            <p:cNvSpPr txBox="1"/>
            <p:nvPr/>
          </p:nvSpPr>
          <p:spPr>
            <a:xfrm>
              <a:off x="756465" y="1716131"/>
              <a:ext cx="636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Dual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3EF2AF-95E9-B7EA-8625-F77FE639E408}"/>
                </a:ext>
              </a:extLst>
            </p:cNvPr>
            <p:cNvGrpSpPr/>
            <p:nvPr/>
          </p:nvGrpSpPr>
          <p:grpSpPr>
            <a:xfrm>
              <a:off x="3206721" y="133484"/>
              <a:ext cx="3787642" cy="383211"/>
              <a:chOff x="5712177" y="708009"/>
              <a:chExt cx="3787642" cy="38321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60C563-5D4C-BE47-88C0-92AE858FB5C0}"/>
                  </a:ext>
                </a:extLst>
              </p:cNvPr>
              <p:cNvSpPr txBox="1"/>
              <p:nvPr/>
            </p:nvSpPr>
            <p:spPr>
              <a:xfrm>
                <a:off x="5712177" y="716173"/>
                <a:ext cx="126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Fall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8BEE761-3634-E90C-6ABC-E7B95004BC4E}"/>
                  </a:ext>
                </a:extLst>
              </p:cNvPr>
              <p:cNvSpPr txBox="1"/>
              <p:nvPr/>
            </p:nvSpPr>
            <p:spPr>
              <a:xfrm>
                <a:off x="6929236" y="708009"/>
                <a:ext cx="126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Winter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E286AF-8B7C-4C7C-F497-0B1985FD9C41}"/>
                  </a:ext>
                </a:extLst>
              </p:cNvPr>
              <p:cNvSpPr txBox="1"/>
              <p:nvPr/>
            </p:nvSpPr>
            <p:spPr>
              <a:xfrm>
                <a:off x="8230855" y="721888"/>
                <a:ext cx="126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Spring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75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1C84542-10FB-EDAB-2B76-B70102C028CE}"/>
              </a:ext>
            </a:extLst>
          </p:cNvPr>
          <p:cNvGrpSpPr/>
          <p:nvPr/>
        </p:nvGrpSpPr>
        <p:grpSpPr>
          <a:xfrm>
            <a:off x="138796" y="49965"/>
            <a:ext cx="9039658" cy="6481464"/>
            <a:chOff x="301555" y="237744"/>
            <a:chExt cx="8858078" cy="60101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F8FD44-CFE1-9F3E-42EF-ED3B053D13B1}"/>
                </a:ext>
              </a:extLst>
            </p:cNvPr>
            <p:cNvGrpSpPr/>
            <p:nvPr/>
          </p:nvGrpSpPr>
          <p:grpSpPr>
            <a:xfrm>
              <a:off x="301555" y="568258"/>
              <a:ext cx="8858078" cy="5679634"/>
              <a:chOff x="301555" y="568258"/>
              <a:chExt cx="8858078" cy="567963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FB598DE-B240-8F1C-5328-E2914AB85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05783" y="568258"/>
                <a:ext cx="5553850" cy="567963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8880DCB-A3E1-7AD9-212C-2B0751D95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376" y="611434"/>
                <a:ext cx="5562461" cy="563006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E6FAE5F-9B18-D273-C5F9-C8CDE9CE7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555" y="613969"/>
                <a:ext cx="5553850" cy="5630061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A3B616-3A66-227F-90FB-B53C02FDC995}"/>
                </a:ext>
              </a:extLst>
            </p:cNvPr>
            <p:cNvSpPr/>
            <p:nvPr/>
          </p:nvSpPr>
          <p:spPr>
            <a:xfrm>
              <a:off x="502920" y="960120"/>
              <a:ext cx="1545336" cy="402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DEE064-8E4E-F5B5-EAA4-5F12F340D46F}"/>
                </a:ext>
              </a:extLst>
            </p:cNvPr>
            <p:cNvSpPr/>
            <p:nvPr/>
          </p:nvSpPr>
          <p:spPr>
            <a:xfrm>
              <a:off x="502920" y="2356104"/>
              <a:ext cx="1545336" cy="402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1C8501-2888-D6E5-23E4-F00B243893C4}"/>
                </a:ext>
              </a:extLst>
            </p:cNvPr>
            <p:cNvSpPr/>
            <p:nvPr/>
          </p:nvSpPr>
          <p:spPr>
            <a:xfrm>
              <a:off x="502920" y="3742944"/>
              <a:ext cx="1545336" cy="402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80F771-91D1-6427-35D8-DF277E249CC0}"/>
                </a:ext>
              </a:extLst>
            </p:cNvPr>
            <p:cNvSpPr/>
            <p:nvPr/>
          </p:nvSpPr>
          <p:spPr>
            <a:xfrm>
              <a:off x="493869" y="5129784"/>
              <a:ext cx="1545336" cy="402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2BA74D-2139-1FC5-0DF4-861D632A9475}"/>
                </a:ext>
              </a:extLst>
            </p:cNvPr>
            <p:cNvSpPr txBox="1"/>
            <p:nvPr/>
          </p:nvSpPr>
          <p:spPr>
            <a:xfrm>
              <a:off x="619973" y="956548"/>
              <a:ext cx="1293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Dual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058E07-FADB-19B3-1721-805CA41CB401}"/>
                </a:ext>
              </a:extLst>
            </p:cNvPr>
            <p:cNvSpPr txBox="1"/>
            <p:nvPr/>
          </p:nvSpPr>
          <p:spPr>
            <a:xfrm>
              <a:off x="596248" y="2372606"/>
              <a:ext cx="1293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Dual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B8DD26-6B57-2495-60B1-6CC29E1A15E1}"/>
                </a:ext>
              </a:extLst>
            </p:cNvPr>
            <p:cNvGrpSpPr/>
            <p:nvPr/>
          </p:nvGrpSpPr>
          <p:grpSpPr>
            <a:xfrm>
              <a:off x="4148261" y="237744"/>
              <a:ext cx="4893828" cy="496648"/>
              <a:chOff x="5712177" y="708009"/>
              <a:chExt cx="3787642" cy="38321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A4DFA0-3990-49D9-197B-A11CC80D87F1}"/>
                  </a:ext>
                </a:extLst>
              </p:cNvPr>
              <p:cNvSpPr txBox="1"/>
              <p:nvPr/>
            </p:nvSpPr>
            <p:spPr>
              <a:xfrm>
                <a:off x="5712177" y="716173"/>
                <a:ext cx="126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Fall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72D2A5-8EE6-8B12-809C-FBD0A008298B}"/>
                  </a:ext>
                </a:extLst>
              </p:cNvPr>
              <p:cNvSpPr txBox="1"/>
              <p:nvPr/>
            </p:nvSpPr>
            <p:spPr>
              <a:xfrm>
                <a:off x="6929236" y="708009"/>
                <a:ext cx="126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Winter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72C0D1-C412-3BE3-7072-B4DC8A7E1872}"/>
                  </a:ext>
                </a:extLst>
              </p:cNvPr>
              <p:cNvSpPr txBox="1"/>
              <p:nvPr/>
            </p:nvSpPr>
            <p:spPr>
              <a:xfrm>
                <a:off x="8230855" y="721888"/>
                <a:ext cx="126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Spring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22FCDB-8E66-8E30-1FCE-441925320A3E}"/>
              </a:ext>
            </a:extLst>
          </p:cNvPr>
          <p:cNvSpPr txBox="1"/>
          <p:nvPr/>
        </p:nvSpPr>
        <p:spPr>
          <a:xfrm>
            <a:off x="8731074" y="2807193"/>
            <a:ext cx="3265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IReady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403679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90FD-BEAF-4249-BDCD-A86E4C1D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Reading 2020-2021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0E8502F-23C4-4ADD-B12F-5C12BEB28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pic>
        <p:nvPicPr>
          <p:cNvPr id="6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55E0023-CB67-48D2-9B2F-D693B26C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67" y="2637222"/>
            <a:ext cx="7544530" cy="34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0AA6-296E-4154-962B-2C6C638F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Math 2020-2021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315148B-B4AF-447A-A3B4-70E1D473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18" y="2679000"/>
            <a:ext cx="7990063" cy="331027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5320AE-1FC2-4B84-BEE4-9F44E5A65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Immersion Program Promo">
            <a:hlinkClick r:id="" action="ppaction://media"/>
            <a:extLst>
              <a:ext uri="{FF2B5EF4-FFF2-40B4-BE49-F238E27FC236}">
                <a16:creationId xmlns:a16="http://schemas.microsoft.com/office/drawing/2014/main" id="{AE173894-6DBD-BBA9-99FB-F716231013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7789" y="386529"/>
            <a:ext cx="10556421" cy="59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77FF8-2745-449D-98F3-1B87966700B9}"/>
              </a:ext>
            </a:extLst>
          </p:cNvPr>
          <p:cNvSpPr txBox="1"/>
          <p:nvPr/>
        </p:nvSpPr>
        <p:spPr>
          <a:xfrm>
            <a:off x="1839075" y="744362"/>
            <a:ext cx="86611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EBE08-B926-4357-A86B-05A2AA141886}"/>
              </a:ext>
            </a:extLst>
          </p:cNvPr>
          <p:cNvSpPr txBox="1"/>
          <p:nvPr/>
        </p:nvSpPr>
        <p:spPr>
          <a:xfrm>
            <a:off x="2270588" y="1667692"/>
            <a:ext cx="8024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Hillsborough County Public School’s Dual Language Immersion Program in partnership with students, parents, and the community, will establish a strong, standards-based curriculum, which promotes high academic achievement in both Spanish and English. It will cultivate global competence and an appreciation for a multicultural society.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4F32B-E603-4D2C-8B0F-1E3C594B0DC0}"/>
              </a:ext>
            </a:extLst>
          </p:cNvPr>
          <p:cNvSpPr txBox="1"/>
          <p:nvPr/>
        </p:nvSpPr>
        <p:spPr>
          <a:xfrm>
            <a:off x="1839074" y="3995364"/>
            <a:ext cx="86611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4AC90-8D28-48A1-A001-9A045261EAFA}"/>
              </a:ext>
            </a:extLst>
          </p:cNvPr>
          <p:cNvSpPr txBox="1"/>
          <p:nvPr/>
        </p:nvSpPr>
        <p:spPr>
          <a:xfrm>
            <a:off x="3097657" y="5190308"/>
            <a:ext cx="636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Preparing bilingual, biliterate, and bicultural students for life.</a:t>
            </a:r>
          </a:p>
        </p:txBody>
      </p:sp>
    </p:spTree>
    <p:extLst>
      <p:ext uri="{BB962C8B-B14F-4D97-AF65-F5344CB8AC3E}">
        <p14:creationId xmlns:p14="http://schemas.microsoft.com/office/powerpoint/2010/main" val="286504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8CFEB68F-975C-4AC6-8A0A-5FDE3BED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12" y="3256058"/>
            <a:ext cx="5016220" cy="26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F01AE-A842-46DB-80C0-E36FB55D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We Began.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D7F429-C3A4-4FDC-A710-0762B517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61F9-BE93-4417-B6AB-3561C2F3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125" y="2604125"/>
            <a:ext cx="4290363" cy="13038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2017 Dual Institute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89DE8CAF-7271-4DC3-AB80-528037D2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49" y="4048052"/>
            <a:ext cx="4782295" cy="20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593424-2FD8-4D13-A406-A774A7F33D23}"/>
              </a:ext>
            </a:extLst>
          </p:cNvPr>
          <p:cNvSpPr/>
          <p:nvPr/>
        </p:nvSpPr>
        <p:spPr>
          <a:xfrm>
            <a:off x="9160206" y="2515092"/>
            <a:ext cx="2070538" cy="1303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80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4 Teachers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B088AE-6343-4A87-B047-F33E4E112609}"/>
              </a:ext>
            </a:extLst>
          </p:cNvPr>
          <p:cNvSpPr/>
          <p:nvPr/>
        </p:nvSpPr>
        <p:spPr>
          <a:xfrm>
            <a:off x="6448449" y="2519734"/>
            <a:ext cx="2238705" cy="1303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Bellamy- Kindergarten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Crestwood- Kindergarten</a:t>
            </a:r>
          </a:p>
        </p:txBody>
      </p:sp>
    </p:spTree>
    <p:extLst>
      <p:ext uri="{BB962C8B-B14F-4D97-AF65-F5344CB8AC3E}">
        <p14:creationId xmlns:p14="http://schemas.microsoft.com/office/powerpoint/2010/main" val="391940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7130-81EC-4FB7-8853-6A6DC31B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2023-2024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EF6FB64-DE80-450B-A5F7-27B6185B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B0ED6-ACFB-4E1C-A4E5-C05156648935}"/>
              </a:ext>
            </a:extLst>
          </p:cNvPr>
          <p:cNvSpPr txBox="1"/>
          <p:nvPr/>
        </p:nvSpPr>
        <p:spPr>
          <a:xfrm>
            <a:off x="1839312" y="2627978"/>
            <a:ext cx="3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2021 Dual Institute</a:t>
            </a:r>
          </a:p>
        </p:txBody>
      </p:sp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EE7746C3-9683-4E26-869A-C30BEFB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" y="3323895"/>
            <a:ext cx="5105890" cy="24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7B6B2-6FAF-4DF6-96DD-D6C2DD67C472}"/>
              </a:ext>
            </a:extLst>
          </p:cNvPr>
          <p:cNvSpPr txBox="1"/>
          <p:nvPr/>
        </p:nvSpPr>
        <p:spPr>
          <a:xfrm>
            <a:off x="5930369" y="2426001"/>
            <a:ext cx="3270781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Elementary</a:t>
            </a:r>
            <a:r>
              <a:rPr lang="en-US" sz="1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Bellamy VPK-5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Cannella K-3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Crestwood VPK-5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Dawson K-1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Deer Park K-3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Lanier K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Reddick K-5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Ruskin K-3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Summerfield Crossing K-1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Westchase K-5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West Shore K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Woodbridge K-1</a:t>
            </a:r>
          </a:p>
          <a:p>
            <a:pPr algn="ctr"/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50B71-F1C2-77F5-02E8-49171C3C9B3F}"/>
              </a:ext>
            </a:extLst>
          </p:cNvPr>
          <p:cNvSpPr txBox="1"/>
          <p:nvPr/>
        </p:nvSpPr>
        <p:spPr>
          <a:xfrm>
            <a:off x="8694965" y="3323895"/>
            <a:ext cx="24922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Middle School</a:t>
            </a:r>
          </a:p>
          <a:p>
            <a:pPr algn="ct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Pierce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Smith</a:t>
            </a:r>
          </a:p>
          <a:p>
            <a:pPr algn="ct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Shields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A4064B-F147-2B5C-4D6F-51967410B0CE}"/>
              </a:ext>
            </a:extLst>
          </p:cNvPr>
          <p:cNvSpPr/>
          <p:nvPr/>
        </p:nvSpPr>
        <p:spPr>
          <a:xfrm>
            <a:off x="8802603" y="449653"/>
            <a:ext cx="3270781" cy="2355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1,900+/- students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75+ Teachers</a:t>
            </a:r>
          </a:p>
        </p:txBody>
      </p:sp>
    </p:spTree>
    <p:extLst>
      <p:ext uri="{BB962C8B-B14F-4D97-AF65-F5344CB8AC3E}">
        <p14:creationId xmlns:p14="http://schemas.microsoft.com/office/powerpoint/2010/main" val="272807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5B8F-72B4-4F49-8CFA-9756D86B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A little sunshine"/>
                <a:ea typeface="A little sunshine" panose="02000603000000000000" pitchFamily="2" charset="0"/>
              </a:rPr>
              <a:t>How do students benefit </a:t>
            </a:r>
            <a:br>
              <a:rPr lang="en-US" sz="4400" b="1" dirty="0">
                <a:latin typeface="A little sunshine"/>
                <a:ea typeface="A little sunshine" panose="02000603000000000000" pitchFamily="2" charset="0"/>
              </a:rPr>
            </a:br>
            <a:r>
              <a:rPr lang="en-US" sz="4400" b="1" dirty="0">
                <a:latin typeface="A little sunshine"/>
                <a:ea typeface="A little sunshine" panose="02000603000000000000" pitchFamily="2" charset="0"/>
              </a:rPr>
              <a:t>in a Dual </a:t>
            </a:r>
            <a:r>
              <a:rPr lang="en-US" sz="4000" b="1" dirty="0">
                <a:latin typeface="A little sunshine"/>
                <a:ea typeface="A little sunshine" panose="02000603000000000000" pitchFamily="2" charset="0"/>
              </a:rPr>
              <a:t>Language</a:t>
            </a:r>
            <a:r>
              <a:rPr lang="en-US" sz="4400" b="1" dirty="0">
                <a:latin typeface="A little sunshine"/>
                <a:ea typeface="A little sunshine" panose="02000603000000000000" pitchFamily="2" charset="0"/>
              </a:rPr>
              <a:t> Program?</a:t>
            </a:r>
            <a:endParaRPr lang="en-US" dirty="0">
              <a:latin typeface="A little sunshine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737FEC-65E9-4698-9775-8E160E85E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4305E-6971-48E4-A9EA-5A551639B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681266"/>
            <a:ext cx="1663186" cy="160473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AF5220-4C64-4BA7-AA88-CC21ADF8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6" y="2311393"/>
            <a:ext cx="10401300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Prepares them for college and career readiness.</a:t>
            </a:r>
            <a:endParaRPr lang="en-US" sz="1400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Develops higher-order thinking skills as they learn a 2nd language. </a:t>
            </a:r>
            <a:endParaRPr lang="en-US" sz="1050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Provides cognitive advantages with the development of bilingualism &amp; biliteracy.</a:t>
            </a:r>
            <a:endParaRPr lang="en-US" sz="1200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Increases their reading proficiency in both Spanish &amp; English.</a:t>
            </a:r>
          </a:p>
        </p:txBody>
      </p:sp>
    </p:spTree>
    <p:extLst>
      <p:ext uri="{BB962C8B-B14F-4D97-AF65-F5344CB8AC3E}">
        <p14:creationId xmlns:p14="http://schemas.microsoft.com/office/powerpoint/2010/main" val="28525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F58A738-C18C-4CF9-9C12-BC16C9E53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D4C745-2914-428C-8DD0-CCF729BB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9886950" cy="331787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 To maximize overall academic achievement by strengthening           </a:t>
            </a:r>
          </a:p>
          <a:p>
            <a:pPr marL="0" indent="0">
              <a:buNone/>
            </a:pPr>
            <a:r>
              <a:rPr lang="en-US" sz="2800" b="1" dirty="0"/>
              <a:t>      oral, written &amp; reading proficiency in both languages.  </a:t>
            </a:r>
          </a:p>
          <a:p>
            <a:pPr marL="0" indent="0">
              <a:buNone/>
            </a:pPr>
            <a:endParaRPr lang="en-US" sz="600" b="1" dirty="0"/>
          </a:p>
          <a:p>
            <a:endParaRPr lang="en-US" sz="300" b="1" dirty="0"/>
          </a:p>
          <a:p>
            <a:r>
              <a:rPr lang="en-US" sz="2800" b="1" dirty="0"/>
              <a:t>To prepare bilingual, bi-literate &amp; bi-cultural students.</a:t>
            </a:r>
          </a:p>
          <a:p>
            <a:endParaRPr lang="en-US" sz="1000" b="1" dirty="0"/>
          </a:p>
          <a:p>
            <a:r>
              <a:rPr lang="en-US" sz="2800" b="1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close </a:t>
            </a:r>
            <a:r>
              <a:rPr lang="en-US" sz="2800" b="1" dirty="0"/>
              <a:t>the achievement gap of our EL students.</a:t>
            </a:r>
          </a:p>
          <a:p>
            <a:endParaRPr lang="en-US" sz="400" b="1" dirty="0"/>
          </a:p>
          <a:p>
            <a:r>
              <a:rPr lang="en-US" sz="2800" b="1" dirty="0"/>
              <a:t>To provide program students with a competitive edge in                           their future college, career and workforce plans .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46E518-AB45-4FC8-8F94-C46AF1B0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151" y="915953"/>
            <a:ext cx="8134350" cy="120808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  <a:t>Goals of the Dual Language Program</a:t>
            </a:r>
            <a:endParaRPr lang="en-US" sz="54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CB24E-EB81-455A-896D-77B763583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386">
            <a:off x="8492425" y="3294949"/>
            <a:ext cx="2999202" cy="28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8F6CB9-2E99-4029-B79E-A3E5165D3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EAC851-F3A0-49EB-BD77-5BEF26B9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33650"/>
            <a:ext cx="9601200" cy="3342218"/>
          </a:xfrm>
        </p:spPr>
        <p:txBody>
          <a:bodyPr>
            <a:noAutofit/>
          </a:bodyPr>
          <a:lstStyle/>
          <a:p>
            <a:r>
              <a:rPr lang="en-US" b="1" dirty="0"/>
              <a:t>Language is acquired in a sequential &amp; spiral form. The earlier a student is taught a 2nd language the greater possibility for bilingualism.</a:t>
            </a:r>
          </a:p>
          <a:p>
            <a:r>
              <a:rPr lang="en-US" b="1" dirty="0"/>
              <a:t>Research shows that it takes from 5-7 years to acquire academic language. It’s increasingly challenging to reach bilingualism if instruction is delayed until high school.</a:t>
            </a:r>
          </a:p>
          <a:p>
            <a:r>
              <a:rPr lang="en-US" b="1" dirty="0"/>
              <a:t>The content knowledge &amp; skills acquired in one language are seamlessly transferred to the other language. (cross- transfer)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209B3B-BCC0-4A00-B316-23DA8248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58089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2</a:t>
            </a:r>
            <a:r>
              <a:rPr lang="en-US" sz="6000" b="1" baseline="300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nd</a:t>
            </a:r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 Language Acquisition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163CD-49CC-45A3-B050-571AE38B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10" y="819116"/>
            <a:ext cx="1814235" cy="13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0EFD81-5CD8-4C53-AE55-9332EBA9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  <a:t>Dual Language Model</a:t>
            </a:r>
            <a:b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</a:br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  <a:t>In Hillsborough </a:t>
            </a:r>
            <a:br>
              <a:rPr lang="en-US" b="1" dirty="0">
                <a:cs typeface="Cambria"/>
              </a:rPr>
            </a:b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01FC1B8-F375-478E-8A72-BA6312C02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751CAD-542F-4C68-ABA8-F4614F98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089">
            <a:off x="9469335" y="1152872"/>
            <a:ext cx="1811226" cy="961011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F79D50F3-EDE9-4565-98D1-910CFBDA6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39505" y="2538413"/>
            <a:ext cx="4747520" cy="3548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8A051-FE96-4665-AC24-565FDDA175DD}"/>
              </a:ext>
            </a:extLst>
          </p:cNvPr>
          <p:cNvSpPr/>
          <p:nvPr/>
        </p:nvSpPr>
        <p:spPr>
          <a:xfrm>
            <a:off x="1146508" y="2538413"/>
            <a:ext cx="45929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>
                <a:cs typeface="Cambria"/>
              </a:rPr>
              <a:t>50/50 enrollment model     for all schools</a:t>
            </a:r>
          </a:p>
          <a:p>
            <a:pPr marL="342900" indent="-342900">
              <a:buFont typeface="Arial"/>
              <a:buChar char="•"/>
            </a:pPr>
            <a:endParaRPr lang="en-US" sz="2800" b="1" dirty="0">
              <a:cs typeface="Cambria"/>
            </a:endParaRPr>
          </a:p>
          <a:p>
            <a:endParaRPr lang="en-US" sz="100" b="1" dirty="0"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cs typeface="Cambria"/>
              </a:rPr>
              <a:t>Standardized instruction throughout the program</a:t>
            </a:r>
          </a:p>
          <a:p>
            <a:pPr marL="342900" indent="-342900">
              <a:buFont typeface="Arial"/>
              <a:buChar char="•"/>
            </a:pPr>
            <a:endParaRPr lang="en-US" sz="2800" b="1" dirty="0"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sz="900" b="1" dirty="0"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cs typeface="Cambria"/>
              </a:rPr>
              <a:t>Standards based</a:t>
            </a:r>
          </a:p>
          <a:p>
            <a:endParaRPr lang="en-US" sz="28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DAD9BC8-683D-44AE-3914-F74AC82C382B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4"/>
          <a:stretch/>
        </p:blipFill>
        <p:spPr>
          <a:xfrm>
            <a:off x="1401064" y="5278470"/>
            <a:ext cx="9389872" cy="996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99C9C4-8B21-802C-3113-55FE2842B35C}"/>
              </a:ext>
            </a:extLst>
          </p:cNvPr>
          <p:cNvSpPr/>
          <p:nvPr/>
        </p:nvSpPr>
        <p:spPr>
          <a:xfrm>
            <a:off x="2264227" y="737607"/>
            <a:ext cx="93535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  <a:cs typeface="Dreaming Outloud Script Pro" panose="020B0604020202020204" pitchFamily="66" charset="0"/>
              </a:rPr>
              <a:t>Academic Benefits</a:t>
            </a:r>
            <a:endParaRPr lang="en-US" sz="8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C579DDA0-7427-156D-5C5D-D5E51CF3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35" y="2894510"/>
            <a:ext cx="3924365" cy="25143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C447B0-EDAF-B495-913F-951557E9DA17}"/>
              </a:ext>
            </a:extLst>
          </p:cNvPr>
          <p:cNvGrpSpPr/>
          <p:nvPr/>
        </p:nvGrpSpPr>
        <p:grpSpPr>
          <a:xfrm>
            <a:off x="898702" y="1883884"/>
            <a:ext cx="6628391" cy="3526170"/>
            <a:chOff x="813759" y="2275389"/>
            <a:chExt cx="9037979" cy="4529894"/>
          </a:xfrm>
        </p:grpSpPr>
        <p:pic>
          <p:nvPicPr>
            <p:cNvPr id="11" name="Picture 6" descr="Chart, bubble chart&#10;&#10;Description automatically generated">
              <a:extLst>
                <a:ext uri="{FF2B5EF4-FFF2-40B4-BE49-F238E27FC236}">
                  <a16:creationId xmlns:a16="http://schemas.microsoft.com/office/drawing/2014/main" id="{4BD53370-EF56-807A-79C6-61E1973E5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759" y="3575170"/>
              <a:ext cx="4971690" cy="32301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D4B5F-C0B7-FDAA-82A3-31F2CABF99CE}"/>
                </a:ext>
              </a:extLst>
            </p:cNvPr>
            <p:cNvSpPr txBox="1"/>
            <p:nvPr/>
          </p:nvSpPr>
          <p:spPr>
            <a:xfrm>
              <a:off x="5523861" y="2275389"/>
              <a:ext cx="4327877" cy="12256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IReady</a:t>
              </a:r>
              <a:r>
                <a:rPr lang="en-US" sz="3200" dirty="0"/>
                <a:t> Reading </a:t>
              </a:r>
              <a:r>
                <a:rPr lang="en-US" sz="2400" dirty="0"/>
                <a:t>Fall- Spring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4C123000-C69A-61B4-C3C5-9E9F716E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83773"/>
            <a:ext cx="33623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8C67E9DCE8E41A1FC3B7580A34995" ma:contentTypeVersion="16" ma:contentTypeDescription="Create a new document." ma:contentTypeScope="" ma:versionID="06edca94e5e75306771e765578961340">
  <xsd:schema xmlns:xsd="http://www.w3.org/2001/XMLSchema" xmlns:xs="http://www.w3.org/2001/XMLSchema" xmlns:p="http://schemas.microsoft.com/office/2006/metadata/properties" xmlns:ns3="51353c88-92b6-47d4-8656-3f038bfb18ac" xmlns:ns4="5a2236ef-6fac-408e-a25b-a0334329a9c6" targetNamespace="http://schemas.microsoft.com/office/2006/metadata/properties" ma:root="true" ma:fieldsID="bcc54a81d79b522f151b876a47dffb62" ns3:_="" ns4:_="">
    <xsd:import namespace="51353c88-92b6-47d4-8656-3f038bfb18ac"/>
    <xsd:import namespace="5a2236ef-6fac-408e-a25b-a0334329a9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3c88-92b6-47d4-8656-3f038bfb18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36ef-6fac-408e-a25b-a0334329a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2236ef-6fac-408e-a25b-a0334329a9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3DD46-B2F7-4AB4-A325-51F4F66CD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53c88-92b6-47d4-8656-3f038bfb18ac"/>
    <ds:schemaRef ds:uri="5a2236ef-6fac-408e-a25b-a0334329a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3383D-0FFC-41B9-A15F-7AF280E02DC3}">
  <ds:schemaRefs>
    <ds:schemaRef ds:uri="http://purl.org/dc/dcmitype/"/>
    <ds:schemaRef ds:uri="http://schemas.openxmlformats.org/package/2006/metadata/core-properties"/>
    <ds:schemaRef ds:uri="51353c88-92b6-47d4-8656-3f038bfb18ac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a2236ef-6fac-408e-a25b-a0334329a9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28F021-9D3B-403C-8863-C38E54CB1A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387</TotalTime>
  <Words>361</Words>
  <Application>Microsoft Office PowerPoint</Application>
  <PresentationFormat>Widescreen</PresentationFormat>
  <Paragraphs>82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 little sunshine</vt:lpstr>
      <vt:lpstr>Arial</vt:lpstr>
      <vt:lpstr>Brush Script MT</vt:lpstr>
      <vt:lpstr>Garamond</vt:lpstr>
      <vt:lpstr>Organic</vt:lpstr>
      <vt:lpstr>PowerPoint Presentation</vt:lpstr>
      <vt:lpstr>PowerPoint Presentation</vt:lpstr>
      <vt:lpstr>Where We Began.</vt:lpstr>
      <vt:lpstr>2023-2024</vt:lpstr>
      <vt:lpstr>How do students benefit  in a Dual Language Program?</vt:lpstr>
      <vt:lpstr>Goals of the Dual Language Program</vt:lpstr>
      <vt:lpstr>2nd Language Acquisition </vt:lpstr>
      <vt:lpstr>Dual Language Model In Hillsborough  </vt:lpstr>
      <vt:lpstr>PowerPoint Presentation</vt:lpstr>
      <vt:lpstr>PowerPoint Presentation</vt:lpstr>
      <vt:lpstr>PowerPoint Presentation</vt:lpstr>
      <vt:lpstr>FSA Reading 2020-2021</vt:lpstr>
      <vt:lpstr>FSA Math 2020-2021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Villegas</dc:creator>
  <cp:lastModifiedBy>Veronica Schmidt-Gomez</cp:lastModifiedBy>
  <cp:revision>8</cp:revision>
  <cp:lastPrinted>2022-04-19T16:47:39Z</cp:lastPrinted>
  <dcterms:created xsi:type="dcterms:W3CDTF">2022-04-19T13:14:03Z</dcterms:created>
  <dcterms:modified xsi:type="dcterms:W3CDTF">2023-04-28T14:31:40Z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0x010100ACF8C67E9DCE8E41A1FC3B7580A34995</vt:lpwstr>
  </property>
</Properties>
</file>